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mbria" panose="02040503050406030204" pitchFamily="18" charset="0"/>
      <p:regular r:id="rId9"/>
      <p:bold r:id="rId10"/>
      <p:italic r:id="rId11"/>
      <p:boldItalic r:id="rId12"/>
    </p:embeddedFont>
    <p:embeddedFont>
      <p:font typeface="Cambria Math" panose="02040503050406030204" pitchFamily="18" charset="0"/>
      <p:regular r:id="rId13"/>
    </p:embeddedFont>
    <p:embeddedFont>
      <p:font typeface="Lucida Bright" panose="02040602050505020304" pitchFamily="18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9FC"/>
    <a:srgbClr val="FFFFFF"/>
    <a:srgbClr val="E1F8FF"/>
    <a:srgbClr val="D6FCFE"/>
    <a:srgbClr val="D5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9319576" y="165629"/>
            <a:ext cx="2733851" cy="163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681" y="165629"/>
            <a:ext cx="1642532" cy="164253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4616555" y="2243667"/>
            <a:ext cx="33475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209181" y="163670"/>
            <a:ext cx="5773632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SCTR’S PUNE INSTITUTE OF COMPUTER TECHNOLOGY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TECHFIESTA’26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HACKATHON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CODE. CREATE. CONQUER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417760" y="3092558"/>
            <a:ext cx="735647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ID: FD003</a:t>
            </a:r>
            <a:endParaRPr dirty="0"/>
          </a:p>
          <a:p>
            <a:pPr lvl="0" algn="ctr">
              <a:lnSpc>
                <a:spcPct val="200000"/>
              </a:lnSpc>
            </a:pPr>
            <a:r>
              <a:rPr lang="en-US" sz="1600" b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Title:</a:t>
            </a:r>
            <a:r>
              <a:rPr lang="en-US" sz="1600" b="1" dirty="0">
                <a:solidFill>
                  <a:schemeClr val="dk1"/>
                </a:solidFill>
              </a:rPr>
              <a:t> Fake Transaction Detector  - Spot The Anomaly!</a:t>
            </a:r>
            <a:endParaRPr b="1"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Domain</a:t>
            </a:r>
            <a:r>
              <a:rPr lang="en-US" sz="1600" b="1" dirty="0">
                <a:solidFill>
                  <a:schemeClr val="dk1"/>
                </a:solidFill>
              </a:rPr>
              <a:t>: Fintech</a:t>
            </a:r>
            <a:endParaRPr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ID: </a:t>
            </a:r>
            <a:endParaRPr dirty="0"/>
          </a:p>
          <a:p>
            <a:pPr lvl="0" algn="ctr">
              <a:lnSpc>
                <a:spcPct val="200000"/>
              </a:lnSpc>
            </a:pPr>
            <a:r>
              <a:rPr lang="en-US" sz="1600" b="1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r>
              <a:rPr lang="en-US" sz="1600" b="1" dirty="0">
                <a:solidFill>
                  <a:schemeClr val="dk1"/>
                </a:solidFill>
              </a:rPr>
              <a:t>: NotFake.exe</a:t>
            </a:r>
            <a:endParaRPr sz="16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D91C9-9E71-1D51-B014-E2876F8C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NotFake.exe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10166555" y="165629"/>
            <a:ext cx="1886872" cy="104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452" y="77139"/>
            <a:ext cx="1090015" cy="104373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3746499" y="165629"/>
            <a:ext cx="4699000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TITLE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F0BA7-46CA-8064-1C08-5D6AB049D8A8}"/>
              </a:ext>
            </a:extLst>
          </p:cNvPr>
          <p:cNvSpPr txBox="1"/>
          <p:nvPr/>
        </p:nvSpPr>
        <p:spPr>
          <a:xfrm>
            <a:off x="2629513" y="811961"/>
            <a:ext cx="693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latin typeface="Lucida Bright" panose="02040602050505020304" pitchFamily="18" charset="0"/>
              </a:rPr>
              <a:t>An explainable, rule-based system that detects suspicious transactions and clearly explains every decision.</a:t>
            </a:r>
            <a:endParaRPr lang="en-IN" sz="1800" b="1" dirty="0">
              <a:solidFill>
                <a:schemeClr val="bg2">
                  <a:lumMod val="75000"/>
                </a:schemeClr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078F1-EDB6-3DBF-88E7-82A3D3082383}"/>
              </a:ext>
            </a:extLst>
          </p:cNvPr>
          <p:cNvSpPr/>
          <p:nvPr/>
        </p:nvSpPr>
        <p:spPr>
          <a:xfrm>
            <a:off x="349706" y="1829177"/>
            <a:ext cx="2502310" cy="9200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4F9FC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Transaction Data</a:t>
            </a:r>
            <a:br>
              <a:rPr lang="en-US" dirty="0">
                <a:highlight>
                  <a:srgbClr val="F4F9FC"/>
                </a:highligh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highlight>
                  <a:srgbClr val="F4F9FC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(Amount, Time, Device, Location)</a:t>
            </a:r>
            <a:endParaRPr lang="en-IN" dirty="0">
              <a:highlight>
                <a:srgbClr val="F4F9FC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1E4297-3958-E10C-608D-010C49AF886C}"/>
              </a:ext>
            </a:extLst>
          </p:cNvPr>
          <p:cNvSpPr/>
          <p:nvPr/>
        </p:nvSpPr>
        <p:spPr>
          <a:xfrm>
            <a:off x="3337944" y="1829175"/>
            <a:ext cx="2628441" cy="9200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Behavioural &amp; Context Signals</a:t>
            </a:r>
            <a:b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(Amount deviation, device, time)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B82AE0-9FB8-84CC-33E7-F1BEB45B780E}"/>
              </a:ext>
            </a:extLst>
          </p:cNvPr>
          <p:cNvSpPr/>
          <p:nvPr/>
        </p:nvSpPr>
        <p:spPr>
          <a:xfrm>
            <a:off x="6426397" y="1829175"/>
            <a:ext cx="2502311" cy="9200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Transparent Rule-Based</a:t>
            </a:r>
            <a:b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Risk Scoring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57279-F8B6-EA0D-403C-F3DD1E2226BA}"/>
              </a:ext>
            </a:extLst>
          </p:cNvPr>
          <p:cNvSpPr/>
          <p:nvPr/>
        </p:nvSpPr>
        <p:spPr>
          <a:xfrm>
            <a:off x="9339983" y="1829175"/>
            <a:ext cx="2502311" cy="9200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Flagged Transactions</a:t>
            </a:r>
          </a:p>
          <a:p>
            <a:r>
              <a:rPr lang="en-IN" dirty="0"/>
              <a:t>        “</a:t>
            </a:r>
            <a:r>
              <a:rPr lang="en-IN" b="1" dirty="0"/>
              <a:t>Clear Reasons”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43F155-7237-136C-0C55-5440E0E2B426}"/>
              </a:ext>
            </a:extLst>
          </p:cNvPr>
          <p:cNvSpPr/>
          <p:nvPr/>
        </p:nvSpPr>
        <p:spPr>
          <a:xfrm>
            <a:off x="959870" y="1532529"/>
            <a:ext cx="1278192" cy="38475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890E9B-5C7F-E1F8-A1A0-F9B4215ADB35}"/>
              </a:ext>
            </a:extLst>
          </p:cNvPr>
          <p:cNvSpPr/>
          <p:nvPr/>
        </p:nvSpPr>
        <p:spPr>
          <a:xfrm>
            <a:off x="3729587" y="1532529"/>
            <a:ext cx="1890251" cy="38475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Extraction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7EBDD2-75F5-70CB-5486-56ED0EBD125A}"/>
              </a:ext>
            </a:extLst>
          </p:cNvPr>
          <p:cNvSpPr/>
          <p:nvPr/>
        </p:nvSpPr>
        <p:spPr>
          <a:xfrm>
            <a:off x="6887957" y="1532529"/>
            <a:ext cx="1530454" cy="384757"/>
          </a:xfrm>
          <a:prstGeom prst="roundRect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Risk Logic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EA1859-B8F8-E7F0-4B19-192D62B5598E}"/>
              </a:ext>
            </a:extLst>
          </p:cNvPr>
          <p:cNvSpPr/>
          <p:nvPr/>
        </p:nvSpPr>
        <p:spPr>
          <a:xfrm>
            <a:off x="9825911" y="1532530"/>
            <a:ext cx="1530455" cy="38475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C9AB20-66FE-0B90-6802-634309B1EC3A}"/>
              </a:ext>
            </a:extLst>
          </p:cNvPr>
          <p:cNvSpPr/>
          <p:nvPr/>
        </p:nvSpPr>
        <p:spPr>
          <a:xfrm>
            <a:off x="342661" y="2941066"/>
            <a:ext cx="5202733" cy="120936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69DCA4-3D62-E5EB-C627-7B70FC3A701F}"/>
              </a:ext>
            </a:extLst>
          </p:cNvPr>
          <p:cNvSpPr/>
          <p:nvPr/>
        </p:nvSpPr>
        <p:spPr>
          <a:xfrm>
            <a:off x="323405" y="4212035"/>
            <a:ext cx="5202733" cy="120936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116735-7A9B-B587-2872-50305A088E55}"/>
              </a:ext>
            </a:extLst>
          </p:cNvPr>
          <p:cNvSpPr/>
          <p:nvPr/>
        </p:nvSpPr>
        <p:spPr>
          <a:xfrm>
            <a:off x="342662" y="5483003"/>
            <a:ext cx="5183476" cy="120936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92272E6-054D-186E-D6A9-3415967DB4E4}"/>
              </a:ext>
            </a:extLst>
          </p:cNvPr>
          <p:cNvSpPr/>
          <p:nvPr/>
        </p:nvSpPr>
        <p:spPr>
          <a:xfrm>
            <a:off x="98839" y="3051444"/>
            <a:ext cx="1433628" cy="1030337"/>
          </a:xfrm>
          <a:prstGeom prst="round2DiagRect">
            <a:avLst/>
          </a:prstGeom>
          <a:solidFill>
            <a:srgbClr val="F4F9FC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IN" sz="2400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Core        Idea</a:t>
            </a:r>
          </a:p>
        </p:txBody>
      </p:sp>
      <p:pic>
        <p:nvPicPr>
          <p:cNvPr id="17" name="Graphic 16" descr="Lightbulb and gear with solid fill">
            <a:extLst>
              <a:ext uri="{FF2B5EF4-FFF2-40B4-BE49-F238E27FC236}">
                <a16:creationId xmlns:a16="http://schemas.microsoft.com/office/drawing/2014/main" id="{EAFF1351-248F-9A12-6ADB-A76FAF1B0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13" y="3299141"/>
            <a:ext cx="486278" cy="486278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24841C45-1A57-2137-2987-98B7DE8DE7D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59122" y="3074378"/>
            <a:ext cx="38862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Monitor transactions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multiple simple    risk signals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 black-box ML or hidden logic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low-history users</a:t>
            </a:r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7510724F-D1B9-794A-2CC2-020F0B1B2D2F}"/>
              </a:ext>
            </a:extLst>
          </p:cNvPr>
          <p:cNvSpPr/>
          <p:nvPr/>
        </p:nvSpPr>
        <p:spPr>
          <a:xfrm>
            <a:off x="98838" y="4301550"/>
            <a:ext cx="1759459" cy="1030337"/>
          </a:xfrm>
          <a:prstGeom prst="round2DiagRect">
            <a:avLst/>
          </a:prstGeom>
          <a:solidFill>
            <a:srgbClr val="F4F9FC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endParaRPr lang="en-IN" sz="2400" b="1" dirty="0">
              <a:solidFill>
                <a:schemeClr val="bg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DE71907D-EED7-AB6B-1ED1-70110A6A0DD8}"/>
              </a:ext>
            </a:extLst>
          </p:cNvPr>
          <p:cNvSpPr/>
          <p:nvPr/>
        </p:nvSpPr>
        <p:spPr>
          <a:xfrm>
            <a:off x="98839" y="5572518"/>
            <a:ext cx="1857780" cy="1030337"/>
          </a:xfrm>
          <a:prstGeom prst="round2DiagRect">
            <a:avLst/>
          </a:prstGeom>
          <a:solidFill>
            <a:srgbClr val="F4F9FC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IN" sz="2200" b="1" dirty="0">
              <a:solidFill>
                <a:schemeClr val="bg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9" name="Graphic 28" descr="Atom with solid fill">
            <a:extLst>
              <a:ext uri="{FF2B5EF4-FFF2-40B4-BE49-F238E27FC236}">
                <a16:creationId xmlns:a16="http://schemas.microsoft.com/office/drawing/2014/main" id="{92E605AB-606B-748D-3571-703855DB4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067" y="4587219"/>
            <a:ext cx="447277" cy="4472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8BC68D-059E-5529-203F-935CC28B2635}"/>
              </a:ext>
            </a:extLst>
          </p:cNvPr>
          <p:cNvSpPr txBox="1"/>
          <p:nvPr/>
        </p:nvSpPr>
        <p:spPr>
          <a:xfrm>
            <a:off x="551149" y="5733743"/>
            <a:ext cx="155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Explainable Decisions</a:t>
            </a:r>
            <a:endParaRPr lang="en-IN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BCCC2E-3EC9-C4FA-6F9B-0B8EEFC76D03}"/>
              </a:ext>
            </a:extLst>
          </p:cNvPr>
          <p:cNvSpPr txBox="1"/>
          <p:nvPr/>
        </p:nvSpPr>
        <p:spPr>
          <a:xfrm>
            <a:off x="548227" y="4370204"/>
            <a:ext cx="1335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 Logic</a:t>
            </a:r>
            <a:endParaRPr lang="en-IN" sz="2400" dirty="0"/>
          </a:p>
        </p:txBody>
      </p:sp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9439CB37-2EB6-1F26-672A-1D1C7F418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99" y="5839012"/>
            <a:ext cx="497347" cy="497347"/>
          </a:xfrm>
          <a:prstGeom prst="rect">
            <a:avLst/>
          </a:prstGeom>
        </p:spPr>
      </p:pic>
      <p:sp>
        <p:nvSpPr>
          <p:cNvPr id="41" name="Rectangle 11">
            <a:extLst>
              <a:ext uri="{FF2B5EF4-FFF2-40B4-BE49-F238E27FC236}">
                <a16:creationId xmlns:a16="http://schemas.microsoft.com/office/drawing/2014/main" id="{0E871A91-899D-87B9-2E77-CB57C1AFC69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58297" y="4359103"/>
            <a:ext cx="384442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Each risk signal adds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one risk point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Multiple weak signals →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strong alert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Two-step confirmation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reduce false positives</a:t>
            </a: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D2BCA1E7-0DB2-EF2E-BEDD-510928421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635" y="5718353"/>
            <a:ext cx="342175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Fully explainable &amp;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audit-friendly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Works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offline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without servers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Easy to extend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ML later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6A3FC24-1C94-729D-B009-AD9193DD15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742" y="2946127"/>
            <a:ext cx="6026552" cy="36567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10314039" y="140229"/>
            <a:ext cx="1747855" cy="101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781" y="165629"/>
            <a:ext cx="1050686" cy="99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2802466" y="81725"/>
            <a:ext cx="658706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8C7976-71A1-9BC6-9CDE-5266EE9FBC22}"/>
              </a:ext>
            </a:extLst>
          </p:cNvPr>
          <p:cNvSpPr/>
          <p:nvPr/>
        </p:nvSpPr>
        <p:spPr>
          <a:xfrm>
            <a:off x="1049586" y="1155221"/>
            <a:ext cx="5343831" cy="922714"/>
          </a:xfrm>
          <a:prstGeom prst="roundRect">
            <a:avLst/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7D15C7-8568-BA1F-9304-04D871513DD1}"/>
              </a:ext>
            </a:extLst>
          </p:cNvPr>
          <p:cNvSpPr/>
          <p:nvPr/>
        </p:nvSpPr>
        <p:spPr>
          <a:xfrm>
            <a:off x="1060514" y="2176065"/>
            <a:ext cx="5332904" cy="957442"/>
          </a:xfrm>
          <a:prstGeom prst="roundRect">
            <a:avLst/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0AE44A-C958-141A-E090-9D7B06C65E5A}"/>
              </a:ext>
            </a:extLst>
          </p:cNvPr>
          <p:cNvSpPr/>
          <p:nvPr/>
        </p:nvSpPr>
        <p:spPr>
          <a:xfrm>
            <a:off x="1086465" y="3265494"/>
            <a:ext cx="5306952" cy="1131121"/>
          </a:xfrm>
          <a:prstGeom prst="roundRect">
            <a:avLst/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A350D-67FB-F322-E1D2-2C4B22B66846}"/>
              </a:ext>
            </a:extLst>
          </p:cNvPr>
          <p:cNvSpPr/>
          <p:nvPr/>
        </p:nvSpPr>
        <p:spPr>
          <a:xfrm>
            <a:off x="1066801" y="4567876"/>
            <a:ext cx="5356188" cy="973393"/>
          </a:xfrm>
          <a:prstGeom prst="roundRect">
            <a:avLst/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5B88F3-543D-5018-239A-4A8E08CBB919}"/>
              </a:ext>
            </a:extLst>
          </p:cNvPr>
          <p:cNvSpPr/>
          <p:nvPr/>
        </p:nvSpPr>
        <p:spPr>
          <a:xfrm>
            <a:off x="1086465" y="5692428"/>
            <a:ext cx="5356184" cy="999943"/>
          </a:xfrm>
          <a:prstGeom prst="roundRect">
            <a:avLst/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DD2377-E24A-613C-66F8-29051208E731}"/>
              </a:ext>
            </a:extLst>
          </p:cNvPr>
          <p:cNvSpPr/>
          <p:nvPr/>
        </p:nvSpPr>
        <p:spPr>
          <a:xfrm>
            <a:off x="7324807" y="2016024"/>
            <a:ext cx="3923292" cy="4676347"/>
          </a:xfrm>
          <a:prstGeom prst="roundRect">
            <a:avLst>
              <a:gd name="adj" fmla="val 9048"/>
            </a:avLst>
          </a:prstGeom>
          <a:solidFill>
            <a:srgbClr val="F4F9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F8DB29-2E28-998C-36B6-5EFFEA3ECBAD}"/>
              </a:ext>
            </a:extLst>
          </p:cNvPr>
          <p:cNvCxnSpPr/>
          <p:nvPr/>
        </p:nvCxnSpPr>
        <p:spPr>
          <a:xfrm>
            <a:off x="580103" y="1779639"/>
            <a:ext cx="0" cy="441468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F69EE38-34A7-5170-AE4A-E23AE78068FF}"/>
              </a:ext>
            </a:extLst>
          </p:cNvPr>
          <p:cNvSpPr/>
          <p:nvPr/>
        </p:nvSpPr>
        <p:spPr>
          <a:xfrm>
            <a:off x="322012" y="1314642"/>
            <a:ext cx="530934" cy="5736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C1B79-ED11-2EC3-65E9-574F9BF656DE}"/>
              </a:ext>
            </a:extLst>
          </p:cNvPr>
          <p:cNvSpPr txBox="1"/>
          <p:nvPr/>
        </p:nvSpPr>
        <p:spPr>
          <a:xfrm>
            <a:off x="383463" y="1324190"/>
            <a:ext cx="40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ED53F-944B-09CE-08B8-CF81F97BED50}"/>
              </a:ext>
            </a:extLst>
          </p:cNvPr>
          <p:cNvSpPr txBox="1"/>
          <p:nvPr/>
        </p:nvSpPr>
        <p:spPr>
          <a:xfrm>
            <a:off x="1890526" y="1165572"/>
            <a:ext cx="227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Ingestion</a:t>
            </a:r>
          </a:p>
        </p:txBody>
      </p:sp>
      <p:pic>
        <p:nvPicPr>
          <p:cNvPr id="23" name="Graphic 22" descr="Document with solid fill">
            <a:extLst>
              <a:ext uri="{FF2B5EF4-FFF2-40B4-BE49-F238E27FC236}">
                <a16:creationId xmlns:a16="http://schemas.microsoft.com/office/drawing/2014/main" id="{0187E0DF-2CD4-A318-256B-D42CE511C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405" y="1189699"/>
            <a:ext cx="589939" cy="589939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7BCEFF57-2A7F-0AF1-E3BF-B0E271FE5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3416" y="1454328"/>
            <a:ext cx="666416" cy="407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D917D-DDFA-C986-3ECD-4D50737E4F5D}"/>
              </a:ext>
            </a:extLst>
          </p:cNvPr>
          <p:cNvSpPr txBox="1"/>
          <p:nvPr/>
        </p:nvSpPr>
        <p:spPr>
          <a:xfrm>
            <a:off x="1910259" y="1492804"/>
            <a:ext cx="451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Load transaction data (CSV / offline dataset)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No dependency on live servers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07792D-F1A3-7FAC-904E-E56B063EC950}"/>
              </a:ext>
            </a:extLst>
          </p:cNvPr>
          <p:cNvSpPr/>
          <p:nvPr/>
        </p:nvSpPr>
        <p:spPr>
          <a:xfrm>
            <a:off x="314636" y="2295986"/>
            <a:ext cx="530934" cy="5736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C355215-CC48-3828-E554-B0475F5394A1}"/>
              </a:ext>
            </a:extLst>
          </p:cNvPr>
          <p:cNvSpPr/>
          <p:nvPr/>
        </p:nvSpPr>
        <p:spPr>
          <a:xfrm>
            <a:off x="314636" y="3572273"/>
            <a:ext cx="530934" cy="5736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E1606C2-92A6-C3C1-0FD4-F92C988307C9}"/>
              </a:ext>
            </a:extLst>
          </p:cNvPr>
          <p:cNvSpPr/>
          <p:nvPr/>
        </p:nvSpPr>
        <p:spPr>
          <a:xfrm>
            <a:off x="304877" y="4753723"/>
            <a:ext cx="530934" cy="5736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4077D6C-0EE7-2368-935B-1357BF4F5878}"/>
              </a:ext>
            </a:extLst>
          </p:cNvPr>
          <p:cNvSpPr/>
          <p:nvPr/>
        </p:nvSpPr>
        <p:spPr>
          <a:xfrm>
            <a:off x="285209" y="5863419"/>
            <a:ext cx="530934" cy="5736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Graphic 39" descr="Head with gears with solid fill">
            <a:extLst>
              <a:ext uri="{FF2B5EF4-FFF2-40B4-BE49-F238E27FC236}">
                <a16:creationId xmlns:a16="http://schemas.microsoft.com/office/drawing/2014/main" id="{15C8E87E-C745-5E3E-3C8A-86B8DB514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13" y="2308052"/>
            <a:ext cx="714278" cy="7142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AD90F7-2DF2-3EBB-6402-A7718AB75753}"/>
              </a:ext>
            </a:extLst>
          </p:cNvPr>
          <p:cNvSpPr txBox="1"/>
          <p:nvPr/>
        </p:nvSpPr>
        <p:spPr>
          <a:xfrm>
            <a:off x="1890526" y="2189277"/>
            <a:ext cx="2081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Context Building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22D49A18-51E7-9958-1334-87070CF1D06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10259" y="2570682"/>
            <a:ext cx="4333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Build minimal user context from available history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Handle first-time users safely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ABFE65-3894-E1BB-6158-FC169E40F653}"/>
              </a:ext>
            </a:extLst>
          </p:cNvPr>
          <p:cNvSpPr txBox="1"/>
          <p:nvPr/>
        </p:nvSpPr>
        <p:spPr>
          <a:xfrm rot="10800000" flipV="1">
            <a:off x="378324" y="2278294"/>
            <a:ext cx="40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8" name="Graphic 47" descr="Flask with solid fill">
            <a:extLst>
              <a:ext uri="{FF2B5EF4-FFF2-40B4-BE49-F238E27FC236}">
                <a16:creationId xmlns:a16="http://schemas.microsoft.com/office/drawing/2014/main" id="{63FB68EB-035A-ECE3-45CD-8FF00D4008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235" y="3463268"/>
            <a:ext cx="714278" cy="714278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5C25EC1-970E-DCAB-D506-9C18AC292094}"/>
              </a:ext>
            </a:extLst>
          </p:cNvPr>
          <p:cNvSpPr/>
          <p:nvPr/>
        </p:nvSpPr>
        <p:spPr>
          <a:xfrm>
            <a:off x="697839" y="1484668"/>
            <a:ext cx="332048" cy="2187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636D33-D2D4-AD15-70D9-091917A35D21}"/>
              </a:ext>
            </a:extLst>
          </p:cNvPr>
          <p:cNvSpPr/>
          <p:nvPr/>
        </p:nvSpPr>
        <p:spPr>
          <a:xfrm>
            <a:off x="763224" y="6049264"/>
            <a:ext cx="332048" cy="2187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B116229-56A4-107F-93B9-C5BBB0F1722F}"/>
              </a:ext>
            </a:extLst>
          </p:cNvPr>
          <p:cNvSpPr/>
          <p:nvPr/>
        </p:nvSpPr>
        <p:spPr>
          <a:xfrm>
            <a:off x="741097" y="4921897"/>
            <a:ext cx="332048" cy="2187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EDC88B-1682-0C53-B158-0EA7A1567538}"/>
              </a:ext>
            </a:extLst>
          </p:cNvPr>
          <p:cNvSpPr/>
          <p:nvPr/>
        </p:nvSpPr>
        <p:spPr>
          <a:xfrm>
            <a:off x="750760" y="3760029"/>
            <a:ext cx="332048" cy="2187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E684BE9-0E03-2B8A-4AD0-009D80E1B0E1}"/>
              </a:ext>
            </a:extLst>
          </p:cNvPr>
          <p:cNvSpPr/>
          <p:nvPr/>
        </p:nvSpPr>
        <p:spPr>
          <a:xfrm>
            <a:off x="728465" y="2465621"/>
            <a:ext cx="332048" cy="2187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25B170-5692-93C8-E23F-4304A271EA62}"/>
              </a:ext>
            </a:extLst>
          </p:cNvPr>
          <p:cNvSpPr txBox="1"/>
          <p:nvPr/>
        </p:nvSpPr>
        <p:spPr>
          <a:xfrm>
            <a:off x="1914119" y="3254216"/>
            <a:ext cx="1995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Signal Extraction</a:t>
            </a: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DCFA71D0-ACA6-5949-F569-5AB26B99A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19" y="3625356"/>
            <a:ext cx="20967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Amount deviation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Device &amp; IP novelty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Location change</a:t>
            </a: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94C21FD1-14CB-5E6D-4002-D127B425C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193" y="3654326"/>
            <a:ext cx="25809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Time-of-day behavior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Velocity (simulation mode)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FD201F-B982-E743-D06D-CF5B0A7BAA5C}"/>
              </a:ext>
            </a:extLst>
          </p:cNvPr>
          <p:cNvSpPr txBox="1"/>
          <p:nvPr/>
        </p:nvSpPr>
        <p:spPr>
          <a:xfrm>
            <a:off x="1939832" y="4582091"/>
            <a:ext cx="2096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Risk Aggregation</a:t>
            </a:r>
          </a:p>
        </p:txBody>
      </p:sp>
      <p:pic>
        <p:nvPicPr>
          <p:cNvPr id="61" name="Graphic 60" descr="Warning with solid fill">
            <a:extLst>
              <a:ext uri="{FF2B5EF4-FFF2-40B4-BE49-F238E27FC236}">
                <a16:creationId xmlns:a16="http://schemas.microsoft.com/office/drawing/2014/main" id="{E6D2A50C-CC9D-B6A6-1A19-1835364F51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6539" y="4782146"/>
            <a:ext cx="573669" cy="57366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94225C-C3A6-5029-038D-5E6D3E3A57CB}"/>
              </a:ext>
            </a:extLst>
          </p:cNvPr>
          <p:cNvSpPr txBox="1"/>
          <p:nvPr/>
        </p:nvSpPr>
        <p:spPr>
          <a:xfrm rot="10800000" flipV="1">
            <a:off x="371235" y="4733020"/>
            <a:ext cx="40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67285E-5621-C448-30AD-369392078905}"/>
              </a:ext>
            </a:extLst>
          </p:cNvPr>
          <p:cNvSpPr txBox="1"/>
          <p:nvPr/>
        </p:nvSpPr>
        <p:spPr>
          <a:xfrm rot="10800000" flipV="1">
            <a:off x="378325" y="5866246"/>
            <a:ext cx="40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E8A85D-7EBE-CBD9-2B47-795DC6FB8EE8}"/>
              </a:ext>
            </a:extLst>
          </p:cNvPr>
          <p:cNvSpPr txBox="1"/>
          <p:nvPr/>
        </p:nvSpPr>
        <p:spPr>
          <a:xfrm rot="10800000" flipV="1">
            <a:off x="383462" y="3572273"/>
            <a:ext cx="40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5104C5FB-525A-BB6F-ABDC-EF004B299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832" y="4930594"/>
            <a:ext cx="38148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Convert signals into binary risk flags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Additive risk scoring (no weights, no ML)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B1E0D3-DE7A-1626-8C8B-C2937FC338C0}"/>
              </a:ext>
            </a:extLst>
          </p:cNvPr>
          <p:cNvSpPr txBox="1"/>
          <p:nvPr/>
        </p:nvSpPr>
        <p:spPr>
          <a:xfrm>
            <a:off x="1939832" y="5649154"/>
            <a:ext cx="2792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Decision Confirmation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16BE24-D6C0-DF56-721C-41B64655EB36}"/>
              </a:ext>
            </a:extLst>
          </p:cNvPr>
          <p:cNvSpPr/>
          <p:nvPr/>
        </p:nvSpPr>
        <p:spPr>
          <a:xfrm>
            <a:off x="1148055" y="5960053"/>
            <a:ext cx="570832" cy="4167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F7168910-5886-378F-0DC8-999388CC3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2718" y="5976735"/>
            <a:ext cx="416792" cy="416792"/>
          </a:xfrm>
          <a:prstGeom prst="rect">
            <a:avLst/>
          </a:prstGeom>
        </p:spPr>
      </p:pic>
      <p:sp>
        <p:nvSpPr>
          <p:cNvPr id="71" name="Rectangle 6">
            <a:extLst>
              <a:ext uri="{FF2B5EF4-FFF2-40B4-BE49-F238E27FC236}">
                <a16:creationId xmlns:a16="http://schemas.microsoft.com/office/drawing/2014/main" id="{2AB828B6-C309-3E6A-56B9-4F4060466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8639" y="5960053"/>
            <a:ext cx="424753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Second-layer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behavioural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check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Reduce false positives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Final anomaly decision</a:t>
            </a:r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B0726801-5D84-2F85-51E9-26A6349BEA85}"/>
              </a:ext>
            </a:extLst>
          </p:cNvPr>
          <p:cNvSpPr/>
          <p:nvPr/>
        </p:nvSpPr>
        <p:spPr>
          <a:xfrm rot="10800000">
            <a:off x="7386904" y="2055870"/>
            <a:ext cx="3817606" cy="573363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0B15B7-67DC-490F-C4DF-8F9637B9E7E0}"/>
              </a:ext>
            </a:extLst>
          </p:cNvPr>
          <p:cNvSpPr txBox="1"/>
          <p:nvPr/>
        </p:nvSpPr>
        <p:spPr>
          <a:xfrm>
            <a:off x="8127759" y="2085755"/>
            <a:ext cx="231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Logic Summary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14DFF6-65EA-0796-8133-4B293A791D81}"/>
              </a:ext>
            </a:extLst>
          </p:cNvPr>
          <p:cNvSpPr txBox="1"/>
          <p:nvPr/>
        </p:nvSpPr>
        <p:spPr>
          <a:xfrm>
            <a:off x="8203799" y="2651299"/>
            <a:ext cx="2074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 Model</a:t>
            </a:r>
          </a:p>
        </p:txBody>
      </p:sp>
      <p:sp>
        <p:nvSpPr>
          <p:cNvPr id="82" name="Rectangle 7">
            <a:extLst>
              <a:ext uri="{FF2B5EF4-FFF2-40B4-BE49-F238E27FC236}">
                <a16:creationId xmlns:a16="http://schemas.microsoft.com/office/drawing/2014/main" id="{DF7CE888-9BB1-478D-FF7B-A69A32E6F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271" y="2979919"/>
            <a:ext cx="23401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Rule-based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Fully explainable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Deterministic output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AF8EF37-D266-A322-A141-6200CA757B4B}"/>
              </a:ext>
            </a:extLst>
          </p:cNvPr>
          <p:cNvCxnSpPr/>
          <p:nvPr/>
        </p:nvCxnSpPr>
        <p:spPr>
          <a:xfrm>
            <a:off x="7574533" y="3915936"/>
            <a:ext cx="31364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DC1A13-5FC4-745F-B103-B72E6616932B}"/>
              </a:ext>
            </a:extLst>
          </p:cNvPr>
          <p:cNvSpPr txBox="1"/>
          <p:nvPr/>
        </p:nvSpPr>
        <p:spPr>
          <a:xfrm>
            <a:off x="8156271" y="3938003"/>
            <a:ext cx="21216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Execution Mode</a:t>
            </a:r>
          </a:p>
        </p:txBody>
      </p:sp>
      <p:sp>
        <p:nvSpPr>
          <p:cNvPr id="87" name="Rectangle 8">
            <a:extLst>
              <a:ext uri="{FF2B5EF4-FFF2-40B4-BE49-F238E27FC236}">
                <a16:creationId xmlns:a16="http://schemas.microsoft.com/office/drawing/2014/main" id="{E849D42C-6EFF-E32B-ED45-870A1BEF1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271" y="4301462"/>
            <a:ext cx="29689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Offline-capable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Batch or simulated real-time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35D87F-D070-1FA3-FFEB-A7C6F37DCC8E}"/>
              </a:ext>
            </a:extLst>
          </p:cNvPr>
          <p:cNvCxnSpPr/>
          <p:nvPr/>
        </p:nvCxnSpPr>
        <p:spPr>
          <a:xfrm>
            <a:off x="7574532" y="5140635"/>
            <a:ext cx="31364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747A987-A8BB-6EA8-EA7B-866DD4D1C49E}"/>
              </a:ext>
            </a:extLst>
          </p:cNvPr>
          <p:cNvSpPr txBox="1"/>
          <p:nvPr/>
        </p:nvSpPr>
        <p:spPr>
          <a:xfrm>
            <a:off x="8196978" y="5137464"/>
            <a:ext cx="20401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Output</a:t>
            </a:r>
          </a:p>
        </p:txBody>
      </p:sp>
      <p:sp>
        <p:nvSpPr>
          <p:cNvPr id="91" name="Rectangle 9">
            <a:extLst>
              <a:ext uri="{FF2B5EF4-FFF2-40B4-BE49-F238E27FC236}">
                <a16:creationId xmlns:a16="http://schemas.microsoft.com/office/drawing/2014/main" id="{6E62F696-F2D1-4195-0388-D0118CE8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271" y="5580954"/>
            <a:ext cx="27830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Risk score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Anomaly flag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Human-readable reasons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10327461" y="145565"/>
            <a:ext cx="1642137" cy="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725" y="141675"/>
            <a:ext cx="983775" cy="9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927053" y="-17547"/>
            <a:ext cx="81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 sz="900" dirty="0">
              <a:solidFill>
                <a:schemeClr val="dk2"/>
              </a:solidFill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l="6102" t="21495" r="65864" b="12870"/>
          <a:stretch/>
        </p:blipFill>
        <p:spPr>
          <a:xfrm>
            <a:off x="14654" y="2220041"/>
            <a:ext cx="3655099" cy="4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>
            <a:alphaModFix/>
          </a:blip>
          <a:srcRect t="14283" b="54926"/>
          <a:stretch/>
        </p:blipFill>
        <p:spPr>
          <a:xfrm>
            <a:off x="3486687" y="2410925"/>
            <a:ext cx="5195950" cy="9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 l="9362" t="37939" r="64528" b="12872"/>
          <a:stretch/>
        </p:blipFill>
        <p:spPr>
          <a:xfrm>
            <a:off x="2920600" y="3470867"/>
            <a:ext cx="2725929" cy="337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667479" y="3406265"/>
            <a:ext cx="4803900" cy="3150000"/>
          </a:xfrm>
          <a:prstGeom prst="rect">
            <a:avLst/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5">
            <a:alphaModFix/>
          </a:blip>
          <a:srcRect l="14847" t="24136" r="65866" b="73665"/>
          <a:stretch/>
        </p:blipFill>
        <p:spPr>
          <a:xfrm>
            <a:off x="3642829" y="3322281"/>
            <a:ext cx="1869724" cy="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7">
            <a:alphaModFix/>
          </a:blip>
          <a:srcRect l="8068" t="38852" r="88933" b="51338"/>
          <a:stretch/>
        </p:blipFill>
        <p:spPr>
          <a:xfrm>
            <a:off x="276554" y="4036538"/>
            <a:ext cx="390925" cy="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7">
            <a:alphaModFix/>
          </a:blip>
          <a:srcRect l="8068" t="38852" r="88933" b="51338"/>
          <a:stretch/>
        </p:blipFill>
        <p:spPr>
          <a:xfrm>
            <a:off x="276554" y="4613057"/>
            <a:ext cx="390925" cy="7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643004" y="3447106"/>
            <a:ext cx="4899600" cy="29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system is built on a </a:t>
            </a:r>
            <a:r>
              <a:rPr lang="en-US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lightweight mathematical rule-engine</a:t>
            </a: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rather than a heavy ML model, making it extremely fast, stable, and easy to run on any machine.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engine processes </a:t>
            </a:r>
            <a:r>
              <a:rPr lang="en-US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large datasets (5 lakh+ rows</a:t>
            </a:r>
            <a:r>
              <a:rPr lang="en-US" sz="1200" b="1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under 30–35 seconds</a:t>
            </a: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even without servers or GPUs.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retraining is required. If features increase or decrease, the engine adjusts automatically without breaking the workflow.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Works fully </a:t>
            </a:r>
            <a:r>
              <a:rPr lang="en-US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offline</a:t>
            </a: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which aligns well with real financial environments where data cannot leave secure systems.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Missing or incomplete features do not affect output — the system recalculates risk using available information.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7">
            <a:alphaModFix/>
          </a:blip>
          <a:srcRect l="8068" t="38852" r="88933" b="51338"/>
          <a:stretch/>
        </p:blipFill>
        <p:spPr>
          <a:xfrm>
            <a:off x="286679" y="5161507"/>
            <a:ext cx="390925" cy="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7">
            <a:alphaModFix/>
          </a:blip>
          <a:srcRect l="8068" t="38852" r="88933" b="51338"/>
          <a:stretch/>
        </p:blipFill>
        <p:spPr>
          <a:xfrm>
            <a:off x="286679" y="5725606"/>
            <a:ext cx="390925" cy="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l="64692" t="23612" r="6276" b="12448"/>
          <a:stretch/>
        </p:blipFill>
        <p:spPr>
          <a:xfrm>
            <a:off x="8799000" y="3342648"/>
            <a:ext cx="2942300" cy="3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9332475" y="4217438"/>
            <a:ext cx="2156700" cy="2225700"/>
          </a:xfrm>
          <a:prstGeom prst="rect">
            <a:avLst/>
          </a:prstGeom>
          <a:solidFill>
            <a:srgbClr val="FEF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226700" y="4123458"/>
            <a:ext cx="25146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Modular design allows </a:t>
            </a:r>
            <a:r>
              <a:rPr lang="en-US" sz="1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 rules to be added instantly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without retraining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Built-in fallback logic ensures smooth operation even with fewer features.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Offline execution enhances security and removes network dependency.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l="35294" t="23287" r="35649" b="12507"/>
          <a:stretch/>
        </p:blipFill>
        <p:spPr>
          <a:xfrm>
            <a:off x="5646525" y="3342638"/>
            <a:ext cx="3205276" cy="3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5958158" y="4112127"/>
            <a:ext cx="2676300" cy="2279400"/>
          </a:xfrm>
          <a:prstGeom prst="rect">
            <a:avLst/>
          </a:prstGeom>
          <a:solidFill>
            <a:srgbClr val="FEFEFD"/>
          </a:solidFill>
          <a:ln>
            <a:noFill/>
          </a:ln>
        </p:spPr>
        <p:txBody>
          <a:bodyPr spcFirstLastPara="1" wrap="square" lIns="91100" tIns="91100" rIns="91100" bIns="91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94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5">
            <a:alphaModFix/>
          </a:blip>
          <a:srcRect l="37496" t="40862" r="59257" b="53308"/>
          <a:stretch/>
        </p:blipFill>
        <p:spPr>
          <a:xfrm>
            <a:off x="5894452" y="4308090"/>
            <a:ext cx="358062" cy="30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/>
          </a:blip>
          <a:srcRect l="37496" t="40862" r="59257" b="53308"/>
          <a:stretch/>
        </p:blipFill>
        <p:spPr>
          <a:xfrm>
            <a:off x="5894460" y="4937078"/>
            <a:ext cx="358062" cy="30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/>
          </a:blip>
          <a:srcRect l="37496" t="40862" r="59257" b="53308"/>
          <a:stretch/>
        </p:blipFill>
        <p:spPr>
          <a:xfrm>
            <a:off x="5894451" y="6087501"/>
            <a:ext cx="358062" cy="30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6287159" y="4156830"/>
            <a:ext cx="2294100" cy="20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900" tIns="62900" rIns="62900" bIns="62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Banking data may have </a:t>
            </a:r>
            <a:r>
              <a:rPr lang="en-US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missing or inconsistent fields</a:t>
            </a: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affecting reliability.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 datasets grow, maintaining </a:t>
            </a:r>
            <a:r>
              <a:rPr lang="en-US" sz="1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consistent processing speed</a:t>
            </a: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essential.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Rule-based models need occasional updates to track evolving fraud patterns.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Threshold tuning is critical to avoid false positives or missed anomalies.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l="37496" t="40862" r="59257" b="53308"/>
          <a:stretch/>
        </p:blipFill>
        <p:spPr>
          <a:xfrm>
            <a:off x="5894460" y="5566072"/>
            <a:ext cx="358062" cy="30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237336" y="1442799"/>
            <a:ext cx="9940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68686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lightweight, explainable, offline-capable anomaly detection engine designed for real banking environments</a:t>
            </a:r>
            <a:endParaRPr sz="2100" b="1" dirty="0">
              <a:solidFill>
                <a:srgbClr val="68686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8">
            <a:alphaModFix/>
          </a:blip>
          <a:srcRect b="26204"/>
          <a:stretch/>
        </p:blipFill>
        <p:spPr>
          <a:xfrm>
            <a:off x="8707319" y="1997987"/>
            <a:ext cx="3353326" cy="135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10323007" y="165625"/>
            <a:ext cx="1730419" cy="10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50" y="165625"/>
            <a:ext cx="1036650" cy="10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2721957" y="51015"/>
            <a:ext cx="671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t="11063"/>
          <a:stretch/>
        </p:blipFill>
        <p:spPr>
          <a:xfrm>
            <a:off x="449100" y="1340900"/>
            <a:ext cx="11049723" cy="53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C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l="299" t="20504" r="-299" b="19587"/>
          <a:stretch/>
        </p:blipFill>
        <p:spPr>
          <a:xfrm>
            <a:off x="10037776" y="165629"/>
            <a:ext cx="2015651" cy="120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48" y="165629"/>
            <a:ext cx="1207519" cy="1207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324950" y="2322393"/>
            <a:ext cx="111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Details / Links of the reference and research work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243666" y="197888"/>
            <a:ext cx="770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 AND REFERENCES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Widescreen</PresentationFormat>
  <Paragraphs>100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Lucida Bright</vt:lpstr>
      <vt:lpstr>Poppins</vt:lpstr>
      <vt:lpstr>Times New Roman</vt:lpstr>
      <vt:lpstr>Cambria</vt:lpstr>
      <vt:lpstr>Calibri</vt:lpstr>
      <vt:lpstr>Wingdings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shanu jha</dc:creator>
  <cp:lastModifiedBy>shanu jha</cp:lastModifiedBy>
  <cp:revision>1</cp:revision>
  <dcterms:modified xsi:type="dcterms:W3CDTF">2025-12-21T08:58:42Z</dcterms:modified>
</cp:coreProperties>
</file>